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63" r:id="rId10"/>
    <p:sldId id="264" r:id="rId11"/>
    <p:sldId id="265" r:id="rId12"/>
    <p:sldId id="266" r:id="rId13"/>
    <p:sldId id="267" r:id="rId14"/>
    <p:sldId id="268" r:id="rId15"/>
    <p:sldId id="272" r:id="rId16"/>
    <p:sldId id="269" r:id="rId17"/>
  </p:sldIdLst>
  <p:sldSz cx="12192000" cy="6858000"/>
  <p:notesSz cx="6858000" cy="9144000"/>
  <p:embeddedFontLst>
    <p:embeddedFont>
      <p:font typeface="Arial Black" panose="020B0A04020102020204" pitchFamily="34" charset="0"/>
      <p:regular r:id="rId19"/>
      <p:bold r:id="rId20"/>
    </p:embeddedFont>
    <p:embeddedFont>
      <p:font typeface="Arial Narrow" panose="020B0606020202030204" pitchFamily="3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Ra/b2L7jssDw5yWGYLVKFUv7r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20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0D4F0891-5EB9-B4DF-982A-796BCEFEC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>
            <a:extLst>
              <a:ext uri="{FF2B5EF4-FFF2-40B4-BE49-F238E27FC236}">
                <a16:creationId xmlns:a16="http://schemas.microsoft.com/office/drawing/2014/main" id="{689EF261-8579-6C82-897E-8B135F63E1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:notes">
            <a:extLst>
              <a:ext uri="{FF2B5EF4-FFF2-40B4-BE49-F238E27FC236}">
                <a16:creationId xmlns:a16="http://schemas.microsoft.com/office/drawing/2014/main" id="{2DABD21C-549D-E9D2-74B3-3D19E03D57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:notes">
            <a:extLst>
              <a:ext uri="{FF2B5EF4-FFF2-40B4-BE49-F238E27FC236}">
                <a16:creationId xmlns:a16="http://schemas.microsoft.com/office/drawing/2014/main" id="{CEDBA1C2-2678-0D0C-7E01-C517BAA116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1200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A71054B6-40C8-708E-8CAB-3A90ABDA9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:notes">
            <a:extLst>
              <a:ext uri="{FF2B5EF4-FFF2-40B4-BE49-F238E27FC236}">
                <a16:creationId xmlns:a16="http://schemas.microsoft.com/office/drawing/2014/main" id="{AED9AB3B-4D24-9845-2D0F-5CC60D2AB7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27:notes">
            <a:extLst>
              <a:ext uri="{FF2B5EF4-FFF2-40B4-BE49-F238E27FC236}">
                <a16:creationId xmlns:a16="http://schemas.microsoft.com/office/drawing/2014/main" id="{7312F9D2-3F64-06AE-6FB2-1BC826DCE3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27:notes">
            <a:extLst>
              <a:ext uri="{FF2B5EF4-FFF2-40B4-BE49-F238E27FC236}">
                <a16:creationId xmlns:a16="http://schemas.microsoft.com/office/drawing/2014/main" id="{2393D575-C514-9409-151C-6662877492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741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24CCFD2D-8970-A7A8-DE41-CDD48CA9E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:notes">
            <a:extLst>
              <a:ext uri="{FF2B5EF4-FFF2-40B4-BE49-F238E27FC236}">
                <a16:creationId xmlns:a16="http://schemas.microsoft.com/office/drawing/2014/main" id="{19B605C4-FDE0-5640-6F68-B197C6AF3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27:notes">
            <a:extLst>
              <a:ext uri="{FF2B5EF4-FFF2-40B4-BE49-F238E27FC236}">
                <a16:creationId xmlns:a16="http://schemas.microsoft.com/office/drawing/2014/main" id="{7D157F93-930C-8A6C-6E44-B3F8390FB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27:notes">
            <a:extLst>
              <a:ext uri="{FF2B5EF4-FFF2-40B4-BE49-F238E27FC236}">
                <a16:creationId xmlns:a16="http://schemas.microsoft.com/office/drawing/2014/main" id="{A2132B44-120B-557D-4EA6-1156877E24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348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>
            <a:spLocks noGrp="1"/>
          </p:cNvSpPr>
          <p:nvPr>
            <p:ph type="pic" idx="2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1"/>
          <p:cNvSpPr txBox="1">
            <a:spLocks noGrp="1"/>
          </p:cNvSpPr>
          <p:nvPr>
            <p:ph type="body" idx="1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2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3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3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3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4"/>
          <p:cNvSpPr txBox="1"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4"/>
          <p:cNvSpPr txBox="1"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o Cartão de Nome">
  <p:cSld name="Citar o Cartão de Nom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5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5"/>
          <p:cNvSpPr txBox="1">
            <a:spLocks noGrp="1"/>
          </p:cNvSpPr>
          <p:nvPr>
            <p:ph type="body" idx="1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5"/>
          <p:cNvSpPr txBox="1">
            <a:spLocks noGrp="1"/>
          </p:cNvSpPr>
          <p:nvPr>
            <p:ph type="body" idx="2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4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iro ou Falso">
  <p:cSld name="Verdadeiro ou Falso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6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6"/>
          <p:cNvSpPr txBox="1">
            <a:spLocks noGrp="1"/>
          </p:cNvSpPr>
          <p:nvPr>
            <p:ph type="body" idx="1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 rot="5400000">
            <a:off x="4532312" y="-723899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3355804" y="2909828"/>
            <a:ext cx="5480393" cy="1038344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36000" rIns="91425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66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BOA NOITE</a:t>
            </a:r>
            <a:endParaRPr sz="66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14:flythrough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736600" ty="1746250" sx="52000" sy="92000" flip="xy" algn="tl"/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/>
        </p:nvSpPr>
        <p:spPr>
          <a:xfrm>
            <a:off x="1217991" y="1378800"/>
            <a:ext cx="3987172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BENEFÍCIOS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229" name="Google Shape;229;p29"/>
          <p:cNvSpPr/>
          <p:nvPr/>
        </p:nvSpPr>
        <p:spPr>
          <a:xfrm>
            <a:off x="1225125" y="2784085"/>
            <a:ext cx="2487893" cy="1330238"/>
          </a:xfrm>
          <a:prstGeom prst="roundRect">
            <a:avLst>
              <a:gd name="adj" fmla="val 1666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Cadastro e gestão de pedidos</a:t>
            </a:r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29"/>
          <p:cNvSpPr/>
          <p:nvPr/>
        </p:nvSpPr>
        <p:spPr>
          <a:xfrm>
            <a:off x="4852053" y="2784085"/>
            <a:ext cx="2487893" cy="1335156"/>
          </a:xfrm>
          <a:prstGeom prst="roundRect">
            <a:avLst>
              <a:gd name="adj" fmla="val 1666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Cadastro de produtos</a:t>
            </a:r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8478982" y="2784085"/>
            <a:ext cx="2487893" cy="1335154"/>
          </a:xfrm>
          <a:prstGeom prst="roundRect">
            <a:avLst>
              <a:gd name="adj" fmla="val 1666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Geração de relatórios automatizados</a:t>
            </a:r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32" name="Google Shape;232;p29"/>
          <p:cNvCxnSpPr/>
          <p:nvPr/>
        </p:nvCxnSpPr>
        <p:spPr>
          <a:xfrm>
            <a:off x="1225125" y="196054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14:flythrough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0" ty="0" sx="60000" sy="12000" flip="xy" algn="tl"/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/>
        </p:nvSpPr>
        <p:spPr>
          <a:xfrm>
            <a:off x="1217991" y="1378800"/>
            <a:ext cx="3987172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GANHOS PREVISTOS </a:t>
            </a:r>
            <a:endParaRPr lang="pt-BR"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9" name="Google Shape;239;p30"/>
          <p:cNvSpPr/>
          <p:nvPr/>
        </p:nvSpPr>
        <p:spPr>
          <a:xfrm>
            <a:off x="1225124" y="2818822"/>
            <a:ext cx="7100169" cy="2410689"/>
          </a:xfrm>
          <a:prstGeom prst="rightArrowCallout">
            <a:avLst>
              <a:gd name="adj1" fmla="val 23698"/>
              <a:gd name="adj2" fmla="val 29349"/>
              <a:gd name="adj3" fmla="val 37044"/>
              <a:gd name="adj4" fmla="val 76657"/>
            </a:avLst>
          </a:prstGeom>
          <a:solidFill>
            <a:srgbClr val="031927">
              <a:alpha val="47450"/>
            </a:srgb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Visibilidade de tarefas futuras.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Previsibilidade para alocar recursos.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Eficiência no atendimento.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</p:txBody>
      </p:sp>
      <p:cxnSp>
        <p:nvCxnSpPr>
          <p:cNvPr id="240" name="Google Shape;240;p30"/>
          <p:cNvCxnSpPr/>
          <p:nvPr/>
        </p:nvCxnSpPr>
        <p:spPr>
          <a:xfrm>
            <a:off x="1225125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1" name="Google Shape;241;p30"/>
          <p:cNvSpPr/>
          <p:nvPr/>
        </p:nvSpPr>
        <p:spPr>
          <a:xfrm>
            <a:off x="8478982" y="2818822"/>
            <a:ext cx="2487893" cy="2453543"/>
          </a:xfrm>
          <a:prstGeom prst="roundRect">
            <a:avLst>
              <a:gd name="adj" fmla="val 1666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Aumento da capacidade de atendimento.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14:flythrough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0" ty="0" sx="85000" sy="45000" flip="none" algn="tl"/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"/>
          <p:cNvPicPr preferRelativeResize="0"/>
          <p:nvPr/>
        </p:nvPicPr>
        <p:blipFill rotWithShape="1">
          <a:blip r:embed="rId4">
            <a:alphaModFix/>
          </a:blip>
          <a:srcRect l="8960" r="16754"/>
          <a:stretch/>
        </p:blipFill>
        <p:spPr>
          <a:xfrm>
            <a:off x="7257853" y="2067953"/>
            <a:ext cx="3757956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dk1"/>
            </a:outerShdw>
          </a:effectLst>
        </p:spPr>
      </p:pic>
      <p:grpSp>
        <p:nvGrpSpPr>
          <p:cNvPr id="248" name="Google Shape;248;p4"/>
          <p:cNvGrpSpPr/>
          <p:nvPr/>
        </p:nvGrpSpPr>
        <p:grpSpPr>
          <a:xfrm>
            <a:off x="1217991" y="970388"/>
            <a:ext cx="9748885" cy="4917224"/>
            <a:chOff x="1217991" y="988275"/>
            <a:chExt cx="9748885" cy="4917224"/>
          </a:xfrm>
        </p:grpSpPr>
        <p:sp>
          <p:nvSpPr>
            <p:cNvPr id="249" name="Google Shape;249;p4"/>
            <p:cNvSpPr txBox="1"/>
            <p:nvPr/>
          </p:nvSpPr>
          <p:spPr>
            <a:xfrm>
              <a:off x="1217991" y="988275"/>
              <a:ext cx="3987172" cy="590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ECONOMIA DE TEMPO</a:t>
              </a:r>
              <a:endParaRPr sz="24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250" name="Google Shape;250;p4"/>
            <p:cNvCxnSpPr/>
            <p:nvPr/>
          </p:nvCxnSpPr>
          <p:spPr>
            <a:xfrm>
              <a:off x="1225125" y="1576002"/>
              <a:ext cx="974175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1" name="Google Shape;251;p4"/>
            <p:cNvSpPr/>
            <p:nvPr/>
          </p:nvSpPr>
          <p:spPr>
            <a:xfrm>
              <a:off x="1224969" y="1922444"/>
              <a:ext cx="5456488" cy="3983055"/>
            </a:xfrm>
            <a:prstGeom prst="roundRect">
              <a:avLst>
                <a:gd name="adj" fmla="val 12847"/>
              </a:avLst>
            </a:prstGeom>
            <a:solidFill>
              <a:schemeClr val="dk1">
                <a:alpha val="47450"/>
              </a:schemeClr>
            </a:solidFill>
            <a:ln w="38100" cap="rnd" cmpd="sng">
              <a:solidFill>
                <a:srgbClr val="9B53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SEM O</a:t>
              </a:r>
              <a:r>
                <a:rPr lang="pt-BR" sz="12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 </a:t>
              </a:r>
              <a:r>
                <a:rPr lang="pt-BR" sz="28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JáPedidos</a:t>
              </a:r>
              <a:endParaRPr lang="pt-BR"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Clientes novos e recorrentes: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2 min.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COM O </a:t>
              </a:r>
              <a:r>
                <a:rPr lang="pt-BR" sz="28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JáPedidos</a:t>
              </a: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Atendimento a Clientes novos: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 1m10 seg. (- 41,6%)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Atendimento a Clientes recorrentes: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30 seg. (- 66,6%)</a:t>
              </a:r>
              <a:endParaRPr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14:flythrough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6089650" ty="16510000" sx="100000" sy="100000" flip="xy" algn="tl"/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"/>
          <p:cNvGrpSpPr/>
          <p:nvPr/>
        </p:nvGrpSpPr>
        <p:grpSpPr>
          <a:xfrm>
            <a:off x="1217991" y="970388"/>
            <a:ext cx="9748885" cy="4917224"/>
            <a:chOff x="1217991" y="988275"/>
            <a:chExt cx="9748885" cy="4917224"/>
          </a:xfrm>
        </p:grpSpPr>
        <p:sp>
          <p:nvSpPr>
            <p:cNvPr id="258" name="Google Shape;258;p1"/>
            <p:cNvSpPr txBox="1"/>
            <p:nvPr/>
          </p:nvSpPr>
          <p:spPr>
            <a:xfrm>
              <a:off x="1217991" y="988275"/>
              <a:ext cx="3987172" cy="590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MODELO DE NEGÓCIO</a:t>
              </a:r>
              <a:endParaRPr sz="24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259" name="Google Shape;259;p1"/>
            <p:cNvCxnSpPr/>
            <p:nvPr/>
          </p:nvCxnSpPr>
          <p:spPr>
            <a:xfrm>
              <a:off x="1225125" y="1576002"/>
              <a:ext cx="974175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60" name="Google Shape;260;p1"/>
            <p:cNvPicPr preferRelativeResize="0"/>
            <p:nvPr/>
          </p:nvPicPr>
          <p:blipFill rotWithShape="1">
            <a:blip r:embed="rId4">
              <a:alphaModFix/>
            </a:blip>
            <a:srcRect l="8326" r="17948"/>
            <a:stretch/>
          </p:blipFill>
          <p:spPr>
            <a:xfrm>
              <a:off x="7230140" y="2085840"/>
              <a:ext cx="3736736" cy="365626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F2F2F2"/>
              </a:outerShdw>
            </a:effectLst>
          </p:spPr>
        </p:pic>
        <p:sp>
          <p:nvSpPr>
            <p:cNvPr id="261" name="Google Shape;261;p1"/>
            <p:cNvSpPr/>
            <p:nvPr/>
          </p:nvSpPr>
          <p:spPr>
            <a:xfrm>
              <a:off x="1224969" y="1922444"/>
              <a:ext cx="5292634" cy="3983055"/>
            </a:xfrm>
            <a:prstGeom prst="roundRect">
              <a:avLst>
                <a:gd name="adj" fmla="val 12847"/>
              </a:avLst>
            </a:prstGeom>
            <a:solidFill>
              <a:schemeClr val="dk1">
                <a:alpha val="47450"/>
              </a:schemeClr>
            </a:solidFill>
            <a:ln w="38100" cap="rnd" cmpd="sng">
              <a:solidFill>
                <a:srgbClr val="9B53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LOCAL: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LICENÇA ÚNICA DE R$ 5.000,00.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INSTALAÇÃO DE R$ 500,00.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CLIENTE FORNECE TODA INFRAESTRUTURA.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HIBRIDO: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LICENÇA MENSAL DE R$ 250,00.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INSTALAÇÃO DE R$ 250,00.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FORNECEMOS A INFRAESTRUTURA DE BANCO.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14:flythrough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-13341350" ty="0" sx="95000" sy="86000" flip="xy" algn="tl"/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"/>
          <p:cNvSpPr txBox="1"/>
          <p:nvPr/>
        </p:nvSpPr>
        <p:spPr>
          <a:xfrm>
            <a:off x="1063255" y="766618"/>
            <a:ext cx="10037135" cy="80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ESTIMATIVA DE IMPLANTAÇÃO</a:t>
            </a:r>
            <a:endParaRPr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68" name="Google Shape;268;p2"/>
          <p:cNvCxnSpPr/>
          <p:nvPr/>
        </p:nvCxnSpPr>
        <p:spPr>
          <a:xfrm>
            <a:off x="1225125" y="156647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9" name="Google Shape;269;p2"/>
          <p:cNvPicPr preferRelativeResize="0"/>
          <p:nvPr/>
        </p:nvPicPr>
        <p:blipFill rotWithShape="1">
          <a:blip r:embed="rId4">
            <a:alphaModFix/>
          </a:blip>
          <a:srcRect l="8163" r="17550"/>
          <a:stretch/>
        </p:blipFill>
        <p:spPr>
          <a:xfrm>
            <a:off x="7230141" y="2075646"/>
            <a:ext cx="3766481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B0F0"/>
            </a:outerShdw>
          </a:effectLst>
        </p:spPr>
      </p:pic>
      <p:sp>
        <p:nvSpPr>
          <p:cNvPr id="270" name="Google Shape;270;p2"/>
          <p:cNvSpPr/>
          <p:nvPr/>
        </p:nvSpPr>
        <p:spPr>
          <a:xfrm>
            <a:off x="1225125" y="1912919"/>
            <a:ext cx="5292634" cy="3983055"/>
          </a:xfrm>
          <a:prstGeom prst="roundRect">
            <a:avLst>
              <a:gd name="adj" fmla="val 1284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Desenvolvedores.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Designer.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</a:t>
            </a:r>
            <a:r>
              <a:rPr lang="pt-BR" sz="20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Tester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 / QA.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Gerente de Projeto.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</a:t>
            </a:r>
            <a:r>
              <a:rPr lang="pt-BR" sz="20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DevOps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.</a:t>
            </a:r>
          </a:p>
          <a:p>
            <a:pPr algn="r"/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R$ 45.000,00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14:flythrough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0" ty="-7810500" sx="99000" sy="76000" flip="xy" algn="tl"/>
        </a:blipFill>
        <a:effectLst/>
      </p:bgPr>
    </p:bg>
    <p:spTree>
      <p:nvGrpSpPr>
        <p:cNvPr id="1" name="Shape 266">
          <a:extLst>
            <a:ext uri="{FF2B5EF4-FFF2-40B4-BE49-F238E27FC236}">
              <a16:creationId xmlns:a16="http://schemas.microsoft.com/office/drawing/2014/main" id="{8DE2F511-B9FC-BAA8-8948-732E187F6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47;p4">
            <a:extLst>
              <a:ext uri="{FF2B5EF4-FFF2-40B4-BE49-F238E27FC236}">
                <a16:creationId xmlns:a16="http://schemas.microsoft.com/office/drawing/2014/main" id="{344339AA-469E-467C-9647-E2A8EB4DD2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960" r="16754"/>
          <a:stretch/>
        </p:blipFill>
        <p:spPr>
          <a:xfrm>
            <a:off x="7257853" y="2067953"/>
            <a:ext cx="3757956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dk1"/>
            </a:outerShdw>
          </a:effectLst>
        </p:spPr>
      </p:pic>
      <p:sp>
        <p:nvSpPr>
          <p:cNvPr id="267" name="Google Shape;267;p2">
            <a:extLst>
              <a:ext uri="{FF2B5EF4-FFF2-40B4-BE49-F238E27FC236}">
                <a16:creationId xmlns:a16="http://schemas.microsoft.com/office/drawing/2014/main" id="{ADE133BC-4053-EEE3-281B-0D2247E4F90F}"/>
              </a:ext>
            </a:extLst>
          </p:cNvPr>
          <p:cNvSpPr txBox="1"/>
          <p:nvPr/>
        </p:nvSpPr>
        <p:spPr>
          <a:xfrm>
            <a:off x="1063255" y="766618"/>
            <a:ext cx="10037135" cy="80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ESTIMATIVA DE CUSTO DE MANUTENÇÃO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</a:t>
            </a:r>
            <a:r>
              <a:rPr lang="pt-BR" sz="2400" b="1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ATÉ 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20 CLIENTES SIMULTÂNEOS)</a:t>
            </a:r>
            <a:endParaRPr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68" name="Google Shape;268;p2">
            <a:extLst>
              <a:ext uri="{FF2B5EF4-FFF2-40B4-BE49-F238E27FC236}">
                <a16:creationId xmlns:a16="http://schemas.microsoft.com/office/drawing/2014/main" id="{9DC8E0C5-DCAC-041B-EA95-F175F097E480}"/>
              </a:ext>
            </a:extLst>
          </p:cNvPr>
          <p:cNvCxnSpPr/>
          <p:nvPr/>
        </p:nvCxnSpPr>
        <p:spPr>
          <a:xfrm>
            <a:off x="1225125" y="156647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2">
            <a:extLst>
              <a:ext uri="{FF2B5EF4-FFF2-40B4-BE49-F238E27FC236}">
                <a16:creationId xmlns:a16="http://schemas.microsoft.com/office/drawing/2014/main" id="{7F19A9F2-A12D-FC8A-941A-B0A6C2551490}"/>
              </a:ext>
            </a:extLst>
          </p:cNvPr>
          <p:cNvSpPr/>
          <p:nvPr/>
        </p:nvSpPr>
        <p:spPr>
          <a:xfrm>
            <a:off x="1225125" y="1912919"/>
            <a:ext cx="5292634" cy="3983055"/>
          </a:xfrm>
          <a:prstGeom prst="roundRect">
            <a:avLst>
              <a:gd name="adj" fmla="val 1284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INFRA-ESTRUTURA</a:t>
            </a:r>
          </a:p>
          <a:p>
            <a:endParaRPr lang="pt-BR" sz="2000" b="1" dirty="0">
              <a:solidFill>
                <a:schemeClr val="lt1"/>
              </a:solidFill>
              <a:latin typeface="Century Gothic" panose="020B0502020202020204" pitchFamily="34" charset="0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Servidores de dados.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Landing Page.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Certificados.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R$ 800,00 / Mês </a:t>
            </a:r>
          </a:p>
        </p:txBody>
      </p:sp>
    </p:spTree>
    <p:extLst>
      <p:ext uri="{BB962C8B-B14F-4D97-AF65-F5344CB8AC3E}">
        <p14:creationId xmlns:p14="http://schemas.microsoft.com/office/powerpoint/2010/main" val="2092986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14:flythrough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0" ty="0" sx="94000" sy="29000" flip="y" algn="tl"/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0534" y="2349505"/>
            <a:ext cx="6772918" cy="401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548" y="494914"/>
            <a:ext cx="6452544" cy="3823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14:flythrough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1217992" y="1512000"/>
            <a:ext cx="9741750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DESENVOLVEDORES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40" name="Google Shape;140;p3"/>
          <p:cNvCxnSpPr/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1" name="Google Shape;141;p3"/>
          <p:cNvGrpSpPr/>
          <p:nvPr/>
        </p:nvGrpSpPr>
        <p:grpSpPr>
          <a:xfrm>
            <a:off x="4951922" y="2203473"/>
            <a:ext cx="2510580" cy="3030755"/>
            <a:chOff x="3816565" y="3693005"/>
            <a:chExt cx="1772344" cy="2139562"/>
          </a:xfrm>
        </p:grpSpPr>
        <p:pic>
          <p:nvPicPr>
            <p:cNvPr id="142" name="Google Shape;142;p3"/>
            <p:cNvPicPr preferRelativeResize="0"/>
            <p:nvPr/>
          </p:nvPicPr>
          <p:blipFill rotWithShape="1">
            <a:blip r:embed="rId3">
              <a:alphaModFix/>
            </a:blip>
            <a:srcRect l="25980" t="16713" r="25251" b="34310"/>
            <a:stretch/>
          </p:blipFill>
          <p:spPr>
            <a:xfrm>
              <a:off x="3925116" y="3693005"/>
              <a:ext cx="1474868" cy="1474868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3" name="Google Shape;143;p3"/>
            <p:cNvSpPr txBox="1"/>
            <p:nvPr/>
          </p:nvSpPr>
          <p:spPr>
            <a:xfrm>
              <a:off x="3816565" y="5275696"/>
              <a:ext cx="1772344" cy="556871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2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Thiago Moura Baiense</a:t>
              </a:r>
              <a:endParaRPr sz="22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4" name="Google Shape;144;p3"/>
          <p:cNvGrpSpPr/>
          <p:nvPr/>
        </p:nvGrpSpPr>
        <p:grpSpPr>
          <a:xfrm>
            <a:off x="1820289" y="2212351"/>
            <a:ext cx="2379557" cy="3337549"/>
            <a:chOff x="1081143" y="3693659"/>
            <a:chExt cx="1679848" cy="2356143"/>
          </a:xfrm>
        </p:grpSpPr>
        <p:pic>
          <p:nvPicPr>
            <p:cNvPr id="145" name="Google Shape;145;p3"/>
            <p:cNvPicPr preferRelativeResize="0"/>
            <p:nvPr/>
          </p:nvPicPr>
          <p:blipFill rotWithShape="1">
            <a:blip r:embed="rId4">
              <a:alphaModFix/>
            </a:blip>
            <a:srcRect l="3041" t="6504" r="3456" b="23366"/>
            <a:stretch/>
          </p:blipFill>
          <p:spPr>
            <a:xfrm>
              <a:off x="1129099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6" name="Google Shape;146;p3"/>
            <p:cNvSpPr txBox="1"/>
            <p:nvPr/>
          </p:nvSpPr>
          <p:spPr>
            <a:xfrm>
              <a:off x="1081143" y="5270082"/>
              <a:ext cx="1679848" cy="77972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2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Franquilei</a:t>
              </a:r>
              <a:r>
                <a:rPr lang="pt-BR" sz="22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 de A. de Oliveira</a:t>
              </a:r>
              <a:endParaRPr sz="22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8214579" y="2212351"/>
            <a:ext cx="2295501" cy="3021878"/>
            <a:chOff x="9418520" y="3693658"/>
            <a:chExt cx="1620509" cy="2133295"/>
          </a:xfrm>
        </p:grpSpPr>
        <p:sp>
          <p:nvSpPr>
            <p:cNvPr id="148" name="Google Shape;148;p3"/>
            <p:cNvSpPr txBox="1"/>
            <p:nvPr/>
          </p:nvSpPr>
          <p:spPr>
            <a:xfrm>
              <a:off x="9564163" y="5270081"/>
              <a:ext cx="1474866" cy="556872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ctr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2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Vanderson da Silva</a:t>
              </a:r>
              <a:endParaRPr sz="22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149" name="Google Shape;149;p3"/>
            <p:cNvPicPr preferRelativeResize="0"/>
            <p:nvPr/>
          </p:nvPicPr>
          <p:blipFill rotWithShape="1">
            <a:blip r:embed="rId5">
              <a:alphaModFix/>
            </a:blip>
            <a:srcRect l="40700" t="29414" r="13603" b="9689"/>
            <a:stretch/>
          </p:blipFill>
          <p:spPr>
            <a:xfrm>
              <a:off x="9418520" y="3693658"/>
              <a:ext cx="1474868" cy="1474868"/>
            </a:xfrm>
            <a:prstGeom prst="ellipse">
              <a:avLst/>
            </a:prstGeom>
            <a:solidFill>
              <a:srgbClr val="008B96"/>
            </a:solidFill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14:flythrough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0" ty="0" sx="95000" sy="45000" flip="xy" algn="tl"/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/>
        </p:nvSpPr>
        <p:spPr>
          <a:xfrm>
            <a:off x="1217990" y="1512000"/>
            <a:ext cx="9722537" cy="590786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QUEM SOMOS?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1225123" y="2534392"/>
            <a:ext cx="9715403" cy="2924947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Narrow"/>
                <a:cs typeface="Arial Narrow"/>
                <a:sym typeface="Arial Narrow"/>
              </a:rPr>
              <a:t>Somos uma equipe de desenvolvedores preocupados com as dificuldades que pequenos e médios empreendedores enfrentam com a ausência soluções de baixo custo que auxiliem a gestão de seus negócios.</a:t>
            </a:r>
            <a:endParaRPr lang="pt-BR" sz="2000" dirty="0">
              <a:latin typeface="Century Gothic" panose="020B0502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endParaRPr sz="2800" dirty="0">
              <a:latin typeface="Century Gothic" panose="020B0502020202020204" pitchFamily="34" charset="0"/>
            </a:endParaRPr>
          </a:p>
        </p:txBody>
      </p:sp>
      <p:cxnSp>
        <p:nvCxnSpPr>
          <p:cNvPr id="157" name="Google Shape;157;p23"/>
          <p:cNvCxnSpPr/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14:flythrough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0" ty="0" sx="53000" sy="100000" flip="xy" algn="tl"/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/>
        </p:nvSpPr>
        <p:spPr>
          <a:xfrm>
            <a:off x="1217991" y="1512150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OBJETIVO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1224000" y="2534400"/>
            <a:ext cx="9741751" cy="1469430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Automatizar os processos que envolvem a gestão de pedidos.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000" b="1" dirty="0">
              <a:solidFill>
                <a:schemeClr val="lt1"/>
              </a:solidFill>
              <a:latin typeface="Century Gothic" panose="020B0502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entury Gothic" panose="020B0502020202020204" pitchFamily="34" charset="0"/>
              </a:rPr>
              <a:t>Trazer segurança para estes processos.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000" b="1" dirty="0">
              <a:solidFill>
                <a:schemeClr val="lt1"/>
              </a:solidFill>
              <a:latin typeface="Century Gothic" panose="020B0502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entury Gothic" panose="020B0502020202020204" pitchFamily="34" charset="0"/>
              </a:rPr>
              <a:t>Promover eficiência e controle.</a:t>
            </a:r>
            <a:endParaRPr sz="2000" dirty="0">
              <a:latin typeface="Century Gothic" panose="020B0502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endParaRPr sz="28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</p:txBody>
      </p:sp>
      <p:cxnSp>
        <p:nvCxnSpPr>
          <p:cNvPr id="165" name="Google Shape;165;p24"/>
          <p:cNvCxnSpPr/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14:flythrough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0" ty="0" sx="100000" sy="36000" flip="xy" algn="tl"/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5"/>
          <p:cNvGrpSpPr/>
          <p:nvPr/>
        </p:nvGrpSpPr>
        <p:grpSpPr>
          <a:xfrm>
            <a:off x="7786386" y="2979679"/>
            <a:ext cx="1576094" cy="1907253"/>
            <a:chOff x="7673658" y="2941907"/>
            <a:chExt cx="1576094" cy="1907253"/>
          </a:xfrm>
          <a:effectLst>
            <a:outerShdw blurRad="50800" dist="38100" dir="2700000" sx="104000" sy="104000" algn="tl" rotWithShape="0">
              <a:prstClr val="black">
                <a:alpha val="68000"/>
              </a:prstClr>
            </a:outerShdw>
          </a:effectLst>
        </p:grpSpPr>
        <p:pic>
          <p:nvPicPr>
            <p:cNvPr id="172" name="Google Shape;172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45078" y="2941907"/>
              <a:ext cx="1229297" cy="14175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25"/>
            <p:cNvSpPr txBox="1"/>
            <p:nvPr/>
          </p:nvSpPr>
          <p:spPr>
            <a:xfrm>
              <a:off x="7673658" y="4479828"/>
              <a:ext cx="1576094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algn="ctr" rotWithShape="0">
                <a:srgbClr val="000000">
                  <a:alpha val="4235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NetBeans</a:t>
              </a:r>
              <a:endParaRPr sz="2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74" name="Google Shape;174;p25"/>
          <p:cNvGrpSpPr/>
          <p:nvPr/>
        </p:nvGrpSpPr>
        <p:grpSpPr>
          <a:xfrm>
            <a:off x="3114616" y="3013033"/>
            <a:ext cx="1619271" cy="1840544"/>
            <a:chOff x="8250561" y="3370074"/>
            <a:chExt cx="2202801" cy="2503812"/>
          </a:xfrm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grpSpPr>
        <p:grpSp>
          <p:nvGrpSpPr>
            <p:cNvPr id="175" name="Google Shape;175;p25"/>
            <p:cNvGrpSpPr/>
            <p:nvPr/>
          </p:nvGrpSpPr>
          <p:grpSpPr>
            <a:xfrm>
              <a:off x="8250561" y="3370074"/>
              <a:ext cx="2202801" cy="1956996"/>
              <a:chOff x="1968501" y="3377025"/>
              <a:chExt cx="7289478" cy="6476064"/>
            </a:xfrm>
          </p:grpSpPr>
          <p:cxnSp>
            <p:nvCxnSpPr>
              <p:cNvPr id="176" name="Google Shape;176;p25"/>
              <p:cNvCxnSpPr/>
              <p:nvPr/>
            </p:nvCxnSpPr>
            <p:spPr>
              <a:xfrm>
                <a:off x="4940301" y="3982751"/>
                <a:ext cx="294640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77" name="Google Shape;177;p25"/>
              <p:cNvSpPr/>
              <p:nvPr/>
            </p:nvSpPr>
            <p:spPr>
              <a:xfrm>
                <a:off x="7054530" y="3377025"/>
                <a:ext cx="1308101" cy="1219195"/>
              </a:xfrm>
              <a:prstGeom prst="flowChartDecision">
                <a:avLst/>
              </a:prstGeom>
              <a:solidFill>
                <a:schemeClr val="dk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78" name="Google Shape;178;p25"/>
              <p:cNvCxnSpPr/>
              <p:nvPr/>
            </p:nvCxnSpPr>
            <p:spPr>
              <a:xfrm rot="10800000">
                <a:off x="7683499" y="3982751"/>
                <a:ext cx="0" cy="5256522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9" name="Google Shape;179;p25"/>
              <p:cNvCxnSpPr/>
              <p:nvPr/>
            </p:nvCxnSpPr>
            <p:spPr>
              <a:xfrm rot="10800000">
                <a:off x="3505198" y="4122452"/>
                <a:ext cx="0" cy="335152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0" name="Google Shape;180;p25"/>
              <p:cNvSpPr/>
              <p:nvPr/>
            </p:nvSpPr>
            <p:spPr>
              <a:xfrm>
                <a:off x="1968501" y="3379501"/>
                <a:ext cx="3098797" cy="1219200"/>
              </a:xfrm>
              <a:prstGeom prst="roundRect">
                <a:avLst>
                  <a:gd name="adj" fmla="val 16667"/>
                </a:avLst>
              </a:prstGeom>
              <a:solidFill>
                <a:srgbClr val="22B14C"/>
              </a:solidFill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1" name="Google Shape;181;p25"/>
              <p:cNvSpPr/>
              <p:nvPr/>
            </p:nvSpPr>
            <p:spPr>
              <a:xfrm>
                <a:off x="2851150" y="7240302"/>
                <a:ext cx="1308101" cy="1219195"/>
              </a:xfrm>
              <a:prstGeom prst="flowChartDecision">
                <a:avLst/>
              </a:prstGeom>
              <a:solidFill>
                <a:srgbClr val="B5E61D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82" name="Google Shape;182;p25"/>
              <p:cNvCxnSpPr/>
              <p:nvPr/>
            </p:nvCxnSpPr>
            <p:spPr>
              <a:xfrm>
                <a:off x="4054478" y="7849900"/>
                <a:ext cx="294640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83" name="Google Shape;183;p25"/>
              <p:cNvSpPr/>
              <p:nvPr/>
            </p:nvSpPr>
            <p:spPr>
              <a:xfrm>
                <a:off x="6159182" y="7240302"/>
                <a:ext cx="3098797" cy="1219200"/>
              </a:xfrm>
              <a:prstGeom prst="roundRect">
                <a:avLst>
                  <a:gd name="adj" fmla="val 16667"/>
                </a:avLst>
              </a:prstGeom>
              <a:solidFill>
                <a:srgbClr val="A8D618"/>
              </a:solidFill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84" name="Google Shape;184;p25"/>
              <p:cNvCxnSpPr/>
              <p:nvPr/>
            </p:nvCxnSpPr>
            <p:spPr>
              <a:xfrm rot="10800000">
                <a:off x="5353048" y="9245620"/>
                <a:ext cx="233045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5" name="Google Shape;185;p25"/>
              <p:cNvSpPr/>
              <p:nvPr/>
            </p:nvSpPr>
            <p:spPr>
              <a:xfrm>
                <a:off x="4971889" y="8633894"/>
                <a:ext cx="1308101" cy="1219195"/>
              </a:xfrm>
              <a:prstGeom prst="flowChartDecision">
                <a:avLst/>
              </a:prstGeom>
              <a:solidFill>
                <a:srgbClr val="4951BF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86" name="Google Shape;186;p25"/>
            <p:cNvSpPr txBox="1"/>
            <p:nvPr/>
          </p:nvSpPr>
          <p:spPr>
            <a:xfrm>
              <a:off x="8250562" y="5371460"/>
              <a:ext cx="2202797" cy="50242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dk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brModelo</a:t>
              </a:r>
              <a:endParaRPr sz="2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87" name="Google Shape;187;p25"/>
          <p:cNvGrpSpPr/>
          <p:nvPr/>
        </p:nvGrpSpPr>
        <p:grpSpPr>
          <a:xfrm>
            <a:off x="1225125" y="2981607"/>
            <a:ext cx="1340696" cy="1903396"/>
            <a:chOff x="3505354" y="4222759"/>
            <a:chExt cx="1340696" cy="1903396"/>
          </a:xfr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grpSpPr>
        <p:sp>
          <p:nvSpPr>
            <p:cNvPr id="188" name="Google Shape;188;p25"/>
            <p:cNvSpPr/>
            <p:nvPr/>
          </p:nvSpPr>
          <p:spPr>
            <a:xfrm>
              <a:off x="3505354" y="4222759"/>
              <a:ext cx="1340696" cy="1417567"/>
            </a:xfrm>
            <a:prstGeom prst="roundRect">
              <a:avLst>
                <a:gd name="adj" fmla="val 15776"/>
              </a:avLst>
            </a:prstGeom>
            <a:blipFill rotWithShape="1">
              <a:blip r:embed="rId5">
                <a:alphaModFix/>
              </a:blip>
              <a:stretch>
                <a:fillRect l="-35087" t="-27567" r="-39414" b="-31506"/>
              </a:stretch>
            </a:blipFill>
            <a:ln w="19050" cap="rnd" cmpd="sng">
              <a:solidFill>
                <a:srgbClr val="2E2E2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9" name="Google Shape;189;p25"/>
            <p:cNvSpPr txBox="1"/>
            <p:nvPr/>
          </p:nvSpPr>
          <p:spPr>
            <a:xfrm>
              <a:off x="3505354" y="5756823"/>
              <a:ext cx="1340696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Figma</a:t>
              </a:r>
              <a:endParaRPr sz="2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pic>
        <p:nvPicPr>
          <p:cNvPr id="190" name="Google Shape;190;p25"/>
          <p:cNvPicPr preferRelativeResize="0"/>
          <p:nvPr/>
        </p:nvPicPr>
        <p:blipFill rotWithShape="1">
          <a:blip r:embed="rId6">
            <a:alphaModFix/>
          </a:blip>
          <a:srcRect l="10687" t="19872" r="9961" b="17250"/>
          <a:stretch/>
        </p:blipFill>
        <p:spPr>
          <a:xfrm>
            <a:off x="5282682" y="3147588"/>
            <a:ext cx="1954909" cy="1376884"/>
          </a:xfrm>
          <a:prstGeom prst="rect">
            <a:avLst/>
          </a:prstGeom>
          <a:noFill/>
          <a:ln>
            <a:noFill/>
          </a:ln>
          <a:effectLst>
            <a:outerShdw blurRad="50800" dist="50800" dir="2700000" sx="103000" sy="103000" algn="tl" rotWithShape="0">
              <a:srgbClr val="000000"/>
            </a:outerShdw>
          </a:effectLst>
        </p:spPr>
      </p:pic>
      <p:pic>
        <p:nvPicPr>
          <p:cNvPr id="191" name="Google Shape;191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11274" y="2928632"/>
            <a:ext cx="1055601" cy="1930758"/>
          </a:xfrm>
          <a:prstGeom prst="rect">
            <a:avLst/>
          </a:prstGeom>
          <a:noFill/>
          <a:ln>
            <a:noFill/>
          </a:ln>
          <a:effectLst>
            <a:outerShdw blurRad="50800" dist="50800" dir="2700000" sx="103000" sy="103000" algn="tl" rotWithShape="0">
              <a:schemeClr val="tx1"/>
            </a:outerShdw>
          </a:effectLst>
        </p:spPr>
      </p:pic>
      <p:cxnSp>
        <p:nvCxnSpPr>
          <p:cNvPr id="192" name="Google Shape;192;p25"/>
          <p:cNvCxnSpPr>
            <a:cxnSpLocks/>
          </p:cNvCxnSpPr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25"/>
          <p:cNvSpPr txBox="1"/>
          <p:nvPr/>
        </p:nvSpPr>
        <p:spPr>
          <a:xfrm>
            <a:off x="1217991" y="1512150"/>
            <a:ext cx="9741750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TECNOLOGIAS APLICADAS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14:flythrough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0" ty="0" sx="54000" sy="100000" flip="none" algn="tl"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/>
        </p:nvSpPr>
        <p:spPr>
          <a:xfrm>
            <a:off x="1217991" y="1512150"/>
            <a:ext cx="9741750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LINHA DO TEMPO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200" name="Google Shape;200;p26"/>
          <p:cNvSpPr/>
          <p:nvPr/>
        </p:nvSpPr>
        <p:spPr>
          <a:xfrm>
            <a:off x="8570298" y="2743200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Desenvolvemos o protótipo funcional.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p26"/>
          <p:cNvCxnSpPr/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p26"/>
          <p:cNvSpPr/>
          <p:nvPr/>
        </p:nvSpPr>
        <p:spPr>
          <a:xfrm>
            <a:off x="6121907" y="2743199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Prototipamos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as principais telas e validamos com os clientes.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3671714" y="2743199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Identificamos os gargalos e mapeamos requisitos.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6"/>
          <p:cNvSpPr/>
          <p:nvPr/>
        </p:nvSpPr>
        <p:spPr>
          <a:xfrm>
            <a:off x="1217991" y="2743198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Entrevistas com </a:t>
            </a:r>
            <a:r>
              <a:rPr lang="pt-BR" sz="18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MEIs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e pequenos comerciantes.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14:flythrough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-16262350" ty="-1054100" sx="94500" sy="79000" flip="xy" algn="tl"/>
        </a:blipFill>
        <a:effectLst/>
      </p:bgPr>
    </p:bg>
    <p:spTree>
      <p:nvGrpSpPr>
        <p:cNvPr id="1" name="Shape 209">
          <a:extLst>
            <a:ext uri="{FF2B5EF4-FFF2-40B4-BE49-F238E27FC236}">
              <a16:creationId xmlns:a16="http://schemas.microsoft.com/office/drawing/2014/main" id="{A2B764AF-5D8F-7D56-46B5-CC4B1F706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27">
            <a:extLst>
              <a:ext uri="{FF2B5EF4-FFF2-40B4-BE49-F238E27FC236}">
                <a16:creationId xmlns:a16="http://schemas.microsoft.com/office/drawing/2014/main" id="{65955143-4C72-EB93-75D4-5674B949C9D5}"/>
              </a:ext>
            </a:extLst>
          </p:cNvPr>
          <p:cNvCxnSpPr/>
          <p:nvPr/>
        </p:nvCxnSpPr>
        <p:spPr>
          <a:xfrm>
            <a:off x="1225125" y="12299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Google Shape;260;p1">
            <a:extLst>
              <a:ext uri="{FF2B5EF4-FFF2-40B4-BE49-F238E27FC236}">
                <a16:creationId xmlns:a16="http://schemas.microsoft.com/office/drawing/2014/main" id="{83C19944-85E9-F02E-C0E4-DB817EC807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326" r="17948"/>
          <a:stretch/>
        </p:blipFill>
        <p:spPr>
          <a:xfrm>
            <a:off x="3772035" y="1422662"/>
            <a:ext cx="4647929" cy="4547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F2F2F2"/>
            </a:outerShdw>
          </a:effectLst>
        </p:spPr>
      </p:pic>
    </p:spTree>
    <p:extLst>
      <p:ext uri="{BB962C8B-B14F-4D97-AF65-F5344CB8AC3E}">
        <p14:creationId xmlns:p14="http://schemas.microsoft.com/office/powerpoint/2010/main" val="2014551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14:flythrough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762000" ty="762000" sx="81000" sy="40000" flip="xy" algn="tr"/>
        </a:blipFill>
        <a:effectLst/>
      </p:bgPr>
    </p:bg>
    <p:spTree>
      <p:nvGrpSpPr>
        <p:cNvPr id="1" name="Shape 209">
          <a:extLst>
            <a:ext uri="{FF2B5EF4-FFF2-40B4-BE49-F238E27FC236}">
              <a16:creationId xmlns:a16="http://schemas.microsoft.com/office/drawing/2014/main" id="{0A8FC0C2-3DA7-ED35-90B7-96FD25EC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>
            <a:extLst>
              <a:ext uri="{FF2B5EF4-FFF2-40B4-BE49-F238E27FC236}">
                <a16:creationId xmlns:a16="http://schemas.microsoft.com/office/drawing/2014/main" id="{C3C70EA1-3D97-16B7-9026-1393386635D6}"/>
              </a:ext>
            </a:extLst>
          </p:cNvPr>
          <p:cNvSpPr txBox="1"/>
          <p:nvPr/>
        </p:nvSpPr>
        <p:spPr>
          <a:xfrm>
            <a:off x="1225124" y="554185"/>
            <a:ext cx="9741751" cy="655779"/>
          </a:xfrm>
          <a:prstGeom prst="rect">
            <a:avLst/>
          </a:prstGeom>
          <a:noFill/>
          <a:ln>
            <a:noFill/>
          </a:ln>
          <a:effectLst>
            <a:outerShdw blurRad="38100" dist="50800" dir="2700000" algn="tl" rotWithShape="0">
              <a:schemeClr val="dk1"/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JáPedidos</a:t>
            </a:r>
            <a:endParaRPr sz="3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7">
            <a:extLst>
              <a:ext uri="{FF2B5EF4-FFF2-40B4-BE49-F238E27FC236}">
                <a16:creationId xmlns:a16="http://schemas.microsoft.com/office/drawing/2014/main" id="{5955D13D-4149-EF21-B6EB-06CC0D91F8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1321" y="1301669"/>
            <a:ext cx="8769733" cy="5196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7">
            <a:extLst>
              <a:ext uri="{FF2B5EF4-FFF2-40B4-BE49-F238E27FC236}">
                <a16:creationId xmlns:a16="http://schemas.microsoft.com/office/drawing/2014/main" id="{3DDE1215-4747-B2FC-9947-D1F46DFCFD9B}"/>
              </a:ext>
            </a:extLst>
          </p:cNvPr>
          <p:cNvCxnSpPr/>
          <p:nvPr/>
        </p:nvCxnSpPr>
        <p:spPr>
          <a:xfrm>
            <a:off x="1225125" y="12299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13722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14:flythrough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0" ty="0" sx="100000" sy="45000" flip="none" algn="tl"/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/>
        </p:nvSpPr>
        <p:spPr>
          <a:xfrm>
            <a:off x="996876" y="667585"/>
            <a:ext cx="10198249" cy="569545"/>
          </a:xfrm>
          <a:prstGeom prst="rect">
            <a:avLst/>
          </a:prstGeom>
          <a:noFill/>
          <a:ln>
            <a:noFill/>
          </a:ln>
          <a:effectLst>
            <a:outerShdw blurRad="38100" dist="50800" dir="2700000" algn="tl" rotWithShape="0">
              <a:schemeClr val="dk1"/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SEGURANÇA, CONTROLE, PRATICIDADE</a:t>
            </a:r>
            <a:endParaRPr lang="pt-BR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5644" y="2661065"/>
            <a:ext cx="6452544" cy="382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37417" y="1903661"/>
            <a:ext cx="6772918" cy="401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5125" y="1312420"/>
            <a:ext cx="3911392" cy="31193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8"/>
          <p:cNvCxnSpPr/>
          <p:nvPr/>
        </p:nvCxnSpPr>
        <p:spPr>
          <a:xfrm>
            <a:off x="1225125" y="1229927"/>
            <a:ext cx="9741750" cy="720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14:flythrough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Malha">
  <a:themeElements>
    <a:clrScheme name="Malha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313</Words>
  <Application>Microsoft Office PowerPoint</Application>
  <PresentationFormat>Widescreen</PresentationFormat>
  <Paragraphs>92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Century Gothic</vt:lpstr>
      <vt:lpstr>Arial Narrow</vt:lpstr>
      <vt:lpstr>Arial Black</vt:lpstr>
      <vt:lpstr>Arial</vt:lpstr>
      <vt:lpstr>Calibri</vt:lpstr>
      <vt:lpstr>Malha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Vanderson da Silva</dc:creator>
  <cp:lastModifiedBy>VANDERSON DA SILVA</cp:lastModifiedBy>
  <cp:revision>9</cp:revision>
  <dcterms:created xsi:type="dcterms:W3CDTF">2024-04-24T14:07:02Z</dcterms:created>
  <dcterms:modified xsi:type="dcterms:W3CDTF">2024-11-30T15:01:05Z</dcterms:modified>
</cp:coreProperties>
</file>